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1758E62-2E74-4D13-9BE0-B7698644B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4EC5A7B-8E71-4543-905E-7FECF29C8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C152-57AE-48FC-AD7A-25A659D6A174}" type="datetime1">
              <a:rPr lang="pl-PL" smtClean="0"/>
              <a:t>8.09.2024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6F8F1A-22FE-4294-8293-B0C09D98F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71D7B1-6FD5-4FB5-B15F-3CE6418A7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93F6-8D19-4B63-ABF6-5DECA47049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51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BD25-1A5A-442B-8D33-577184CE43BD}" type="datetime1">
              <a:rPr lang="pl-PL" smtClean="0"/>
              <a:pPr/>
              <a:t>8.09.2024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CBFC-FC29-47F3-BD94-FF989B10349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778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9CBFC-FC29-47F3-BD94-FF989B10349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8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4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7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3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980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1192" y="1009398"/>
            <a:ext cx="6823988" cy="3453419"/>
          </a:xfrm>
        </p:spPr>
        <p:txBody>
          <a:bodyPr rtlCol="0" anchor="b">
            <a:normAutofit/>
          </a:bodyPr>
          <a:lstStyle/>
          <a:p>
            <a:r>
              <a:rPr lang="pl-PL" sz="6000">
                <a:solidFill>
                  <a:schemeClr val="tx1"/>
                </a:solidFill>
              </a:rPr>
              <a:t>Standardy ochrony małoletnich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1" y="4572000"/>
            <a:ext cx="6823988" cy="10235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800">
                <a:solidFill>
                  <a:schemeClr val="tx1">
                    <a:alpha val="60000"/>
                  </a:schemeClr>
                </a:solidFill>
              </a:rPr>
              <a:t>PREZENTACJA DLA RODZICÓW DZIECI ZE SZKOŁY PODSTAWOWEJ NR 14</a:t>
            </a:r>
            <a:br>
              <a:rPr lang="pl-PL" sz="1800">
                <a:solidFill>
                  <a:schemeClr val="tx1">
                    <a:alpha val="60000"/>
                  </a:schemeClr>
                </a:solidFill>
              </a:rPr>
            </a:br>
            <a:r>
              <a:rPr lang="pl-PL" sz="1800">
                <a:solidFill>
                  <a:schemeClr val="tx1">
                    <a:alpha val="60000"/>
                  </a:schemeClr>
                </a:solidFill>
              </a:rPr>
              <a:t>IM. MARII KONOPNICKIEJ W OLSZTYNIE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6" name="Obraz 5" descr="Obraz zawierający czarne i białe, osoba, palec, paznokieć&#10;&#10;Opis wygenerowany automatycznie">
            <a:extLst>
              <a:ext uri="{FF2B5EF4-FFF2-40B4-BE49-F238E27FC236}">
                <a16:creationId xmlns:a16="http://schemas.microsoft.com/office/drawing/2014/main" id="{A9DD4B73-67AC-7CD5-CB9F-0BFB83AF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35" r="11191"/>
          <a:stretch/>
        </p:blipFill>
        <p:spPr>
          <a:xfrm>
            <a:off x="8140428" y="10"/>
            <a:ext cx="4051572" cy="3428990"/>
          </a:xfrm>
          <a:prstGeom prst="rect">
            <a:avLst/>
          </a:prstGeom>
        </p:spPr>
      </p:pic>
      <p:pic>
        <p:nvPicPr>
          <p:cNvPr id="5" name="Obraz 4" descr="Obraz zawierający design&#10;&#10;Opis wygenerowany automatycznie przy niskim poziomie pewności">
            <a:extLst>
              <a:ext uri="{FF2B5EF4-FFF2-40B4-BE49-F238E27FC236}">
                <a16:creationId xmlns:a16="http://schemas.microsoft.com/office/drawing/2014/main" id="{6A3BC07F-B8B6-2547-C329-54FA0BA288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74" r="1" b="12393"/>
          <a:stretch/>
        </p:blipFill>
        <p:spPr>
          <a:xfrm>
            <a:off x="8140428" y="3429000"/>
            <a:ext cx="40515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Dozwolone zachowania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ODPOWIEDNI KONTAKT FIZYCZNY: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Kontakty fizyczne, takie jak pocieszenie czy wsparcie, są dopuszczalne i adekwatne do sytuacji oraz wieku dziecka.</a:t>
            </a:r>
          </a:p>
        </p:txBody>
      </p:sp>
    </p:spTree>
    <p:extLst>
      <p:ext uri="{BB962C8B-B14F-4D97-AF65-F5344CB8AC3E}">
        <p14:creationId xmlns:p14="http://schemas.microsoft.com/office/powerpoint/2010/main" val="235006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 sz="3700" dirty="0"/>
              <a:t>dozwolone  zachowania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i="1" dirty="0">
                <a:latin typeface="Biome" panose="020B0503030204020804" pitchFamily="34" charset="0"/>
                <a:cs typeface="Biome" panose="020B0503030204020804" pitchFamily="34" charset="0"/>
              </a:rPr>
              <a:t>WSPARCIE I POSZANOWANIE INDYWIDUALNOŚCI:</a:t>
            </a:r>
          </a:p>
          <a:p>
            <a:pPr marL="0" indent="0" algn="ctr">
              <a:buNone/>
            </a:pP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 Naszym celem jest wspieranie uczniów</a:t>
            </a:r>
            <a:b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w ich rozwoju, z pełnym poszanowaniem ich indywidualności</a:t>
            </a:r>
            <a:b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i potrzeb.</a:t>
            </a:r>
          </a:p>
        </p:txBody>
      </p:sp>
      <p:pic>
        <p:nvPicPr>
          <p:cNvPr id="5" name="Obraz 4" descr="Obraz zawierający parasol, akcesoria&#10;&#10;Opis wygenerowany automatycznie">
            <a:extLst>
              <a:ext uri="{FF2B5EF4-FFF2-40B4-BE49-F238E27FC236}">
                <a16:creationId xmlns:a16="http://schemas.microsoft.com/office/drawing/2014/main" id="{E07DBFCE-75E1-D552-C9DF-FCA02D6C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79" r="9455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niedozwolone  zachowania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ZAKAZ NIEWŁAŚCIWEGO KONTAKTU FIZYCZNEGO: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Jesteśmy zobowiązani do absolutnego unikania wszelkich form kontaktu fizycznego o charakterze seksualnym.</a:t>
            </a:r>
          </a:p>
        </p:txBody>
      </p:sp>
    </p:spTree>
    <p:extLst>
      <p:ext uri="{BB962C8B-B14F-4D97-AF65-F5344CB8AC3E}">
        <p14:creationId xmlns:p14="http://schemas.microsoft.com/office/powerpoint/2010/main" val="1331097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niedozwolone  zachowania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UNIKANIE NIEODPOWIEDNIEJ KOMUNIKACJI: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Nie tolerujemy użycia nieodpowiedniego języka, w tym dowcipów</a:t>
            </a:r>
            <a:b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o charakterze seksualnym, komentarzy poniżających</a:t>
            </a:r>
            <a:b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czy zastraszających.</a:t>
            </a:r>
          </a:p>
        </p:txBody>
      </p:sp>
    </p:spTree>
    <p:extLst>
      <p:ext uri="{BB962C8B-B14F-4D97-AF65-F5344CB8AC3E}">
        <p14:creationId xmlns:p14="http://schemas.microsoft.com/office/powerpoint/2010/main" val="36740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 sz="3700" dirty="0"/>
              <a:t>niedozwolone  zachowania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044393"/>
            <a:ext cx="4164496" cy="4654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200" b="1" i="1" dirty="0">
                <a:latin typeface="Biome" panose="020B0503030204020804" pitchFamily="34" charset="0"/>
                <a:cs typeface="Biome" panose="020B0503030204020804" pitchFamily="34" charset="0"/>
              </a:rPr>
              <a:t>RÓWNOŚĆ I BRAK DYSKRYMINACJI: </a:t>
            </a:r>
          </a:p>
          <a:p>
            <a:pPr marL="0" indent="0" algn="ctr">
              <a:buNone/>
            </a:pP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Zobowiązujemy się do zapobiegania wszelkim formom dyskryminacji</a:t>
            </a:r>
            <a:b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i faworyzowania, zapewniając równość</a:t>
            </a:r>
            <a:b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i sprawiedliwe traktowanie wszystkich uczniów.</a:t>
            </a:r>
          </a:p>
        </p:txBody>
      </p:sp>
      <p:pic>
        <p:nvPicPr>
          <p:cNvPr id="7" name="Obraz 6" descr="Obraz zawierający na wolnym powietrzu, koło, drzewo, droga&#10;&#10;Opis wygenerowany automatycznie">
            <a:extLst>
              <a:ext uri="{FF2B5EF4-FFF2-40B4-BE49-F238E27FC236}">
                <a16:creationId xmlns:a16="http://schemas.microsoft.com/office/drawing/2014/main" id="{0959398A-464D-183C-F875-27579CBC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37" r="2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2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Wdrażanie i nadzór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6562"/>
            <a:ext cx="11029615" cy="36344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600" b="1" i="1" dirty="0">
                <a:latin typeface="Biome" panose="020B0503030204020804" pitchFamily="34" charset="0"/>
                <a:cs typeface="Biome" panose="020B0503030204020804" pitchFamily="34" charset="0"/>
              </a:rPr>
              <a:t>SYSTEMATYCZNE MONITOROWANIE I EGZEKWOWANIE ZASAD:</a:t>
            </a:r>
          </a:p>
          <a:p>
            <a:pPr marL="0" indent="0" algn="ctr">
              <a:buNone/>
            </a:pPr>
            <a:endParaRPr lang="pl-PL" sz="2600" b="1" i="1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600" dirty="0">
                <a:latin typeface="Biome" panose="020B0503030204020804" pitchFamily="34" charset="0"/>
                <a:cs typeface="Biome" panose="020B0503030204020804" pitchFamily="34" charset="0"/>
              </a:rPr>
              <a:t>Stosujemy systematyczne monitorowanie przestrzegania zasad</a:t>
            </a:r>
            <a:br>
              <a:rPr lang="pl-PL" sz="2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600" dirty="0">
                <a:latin typeface="Biome" panose="020B0503030204020804" pitchFamily="34" charset="0"/>
                <a:cs typeface="Biome" panose="020B0503030204020804" pitchFamily="34" charset="0"/>
              </a:rPr>
              <a:t>w codziennych działaniach szkoły.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600" dirty="0">
                <a:latin typeface="Biome" panose="020B0503030204020804" pitchFamily="34" charset="0"/>
                <a:cs typeface="Biome" panose="020B0503030204020804" pitchFamily="34" charset="0"/>
              </a:rPr>
              <a:t>W przypadku naruszeń zasad, podejmujemy odpowiednie działania dyscyplinarne i korygujące.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600" dirty="0">
                <a:latin typeface="Biome" panose="020B0503030204020804" pitchFamily="34" charset="0"/>
                <a:cs typeface="Biome" panose="020B0503030204020804" pitchFamily="34" charset="0"/>
              </a:rPr>
              <a:t>Edukujemy małoletnich w zakresie ich praw i standardów zachowania, jakich mogą oczekiwać od osób dorosłych.</a:t>
            </a:r>
          </a:p>
        </p:txBody>
      </p:sp>
    </p:spTree>
    <p:extLst>
      <p:ext uri="{BB962C8B-B14F-4D97-AF65-F5344CB8AC3E}">
        <p14:creationId xmlns:p14="http://schemas.microsoft.com/office/powerpoint/2010/main" val="216315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PROCEDURY INTERWENCJI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9780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SZCZEGÓŁOWE PROCEDURY INTERWENCYJNE: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W naszej szkole mamy opracowane szczegółowe procedury interwencyjne, które są aktywowane w przypadku podejrzenia krzywdzenia uczniów.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Procedury te obejmują kroki, które należy podjąć od momentu zidentyfikowania potencjalnego zagrożenia, aż po jego rozwiązanie. Wszystko to, aby zapewnić szybką i skuteczną ochronę dla ucznia.</a:t>
            </a:r>
          </a:p>
        </p:txBody>
      </p:sp>
    </p:spTree>
    <p:extLst>
      <p:ext uri="{BB962C8B-B14F-4D97-AF65-F5344CB8AC3E}">
        <p14:creationId xmlns:p14="http://schemas.microsoft.com/office/powerpoint/2010/main" val="168022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PROCEDURY INTERWENCJI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73904"/>
            <a:ext cx="11029615" cy="36344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2800" b="1" i="1" dirty="0">
                <a:latin typeface="Biome" panose="020B0503030204020804" pitchFamily="34" charset="0"/>
                <a:cs typeface="Biome" panose="020B0503030204020804" pitchFamily="34" charset="0"/>
              </a:rPr>
              <a:t>WSPÓŁPRACA Z ODPOWIEDNIMI INSTYTUCJAMI W CELU OCHRONY UCZNIÓW: </a:t>
            </a:r>
          </a:p>
          <a:p>
            <a:pPr marL="0" indent="0" algn="ctr">
              <a:buNone/>
            </a:pPr>
            <a:r>
              <a:rPr lang="pl-PL" sz="2800" dirty="0">
                <a:latin typeface="Biome" panose="020B0503030204020804" pitchFamily="34" charset="0"/>
                <a:cs typeface="Biome" panose="020B0503030204020804" pitchFamily="34" charset="0"/>
              </a:rPr>
              <a:t>W sytuacjach wymagających interwencji zewnętrznej, współpracujemy z odpowiednimi instytucjami, takimi jak służby opiekuńcze, poradnie psychologiczno-pedagogiczne, a w niektórych przypadkach również z organami ścigania. </a:t>
            </a:r>
          </a:p>
          <a:p>
            <a:pPr marL="0" indent="0" algn="ctr">
              <a:buNone/>
            </a:pPr>
            <a:r>
              <a:rPr lang="pl-PL" sz="2800" dirty="0">
                <a:latin typeface="Biome" panose="020B0503030204020804" pitchFamily="34" charset="0"/>
                <a:cs typeface="Biome" panose="020B0503030204020804" pitchFamily="34" charset="0"/>
              </a:rPr>
              <a:t>Naszym priorytetem jest zapewnienie, aby każdy uczeń, który znajduje się w sytuacji zagrożenia, otrzymał profesjonalną pomoc i wsparcie.</a:t>
            </a:r>
            <a:endParaRPr lang="pl-PL" sz="24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9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E0AF95B9-B8C1-7FD5-857E-E8B07E6C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1390718"/>
            <a:ext cx="3511233" cy="3779995"/>
          </a:xfrm>
        </p:spPr>
        <p:txBody>
          <a:bodyPr anchor="ctr">
            <a:normAutofit/>
          </a:bodyPr>
          <a:lstStyle/>
          <a:p>
            <a:r>
              <a:rPr lang="pl-PL" sz="6000" dirty="0">
                <a:solidFill>
                  <a:schemeClr val="tx1"/>
                </a:solidFill>
              </a:rPr>
              <a:t>ROLA RODZICA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Obraz 17" descr="Obraz zawierający na wolnym powietrzu, niebo, ubrania, trawa&#10;&#10;Opis wygenerowany automatycznie">
            <a:extLst>
              <a:ext uri="{FF2B5EF4-FFF2-40B4-BE49-F238E27FC236}">
                <a16:creationId xmlns:a16="http://schemas.microsoft.com/office/drawing/2014/main" id="{C071E550-8BE5-88BD-FB48-0B1B1F3F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7" r="2047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5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04B79-B8B1-6B2E-8990-9DE60448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74299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pl-PL" dirty="0"/>
              <a:t>Jak Państwa zaangażowanie wzmacnia nasze działania ochronne: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0DC431-AD73-5788-65DD-A339765A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9607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Państwa aktywne uczestnictwo i zaangażowanie w życie szkolne Państwa dzieci odgrywa kluczową rolę w naszych wspólnych wysiłkach na rzecz ochrony dzieci.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Bycie świadomym i zaangażowanym rodzicem pomaga w budowaniu silnej wspólnoty szkolnej, która wspólnie pracuje na rzecz zapewnienia bezpiecznego środowiska dla wszystkich uczniów.</a:t>
            </a:r>
          </a:p>
        </p:txBody>
      </p:sp>
    </p:spTree>
    <p:extLst>
      <p:ext uri="{BB962C8B-B14F-4D97-AF65-F5344CB8AC3E}">
        <p14:creationId xmlns:p14="http://schemas.microsoft.com/office/powerpoint/2010/main" val="1139392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4EBB0-BFB2-312D-DC92-BE475299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8306"/>
            <a:ext cx="11029616" cy="1188720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0F98E-3D56-C558-069A-7EE03611F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5089"/>
            <a:ext cx="11201065" cy="451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i="1" dirty="0">
                <a:latin typeface="Biome" panose="020B0604020202020204" pitchFamily="34" charset="0"/>
                <a:ea typeface="+mn-lt"/>
                <a:cs typeface="Biome" panose="020B0604020202020204" pitchFamily="34" charset="0"/>
              </a:rPr>
              <a:t>CEL STANDARDÓW:</a:t>
            </a:r>
          </a:p>
          <a:p>
            <a:pPr marL="0" indent="0">
              <a:buNone/>
            </a:pPr>
            <a: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Zapewnienie bezpieczeństwa i dobrostanu dzieci w środowisku szkolnym. </a:t>
            </a:r>
          </a:p>
          <a:p>
            <a:pPr marL="0" indent="0">
              <a:buNone/>
            </a:pPr>
            <a: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Standardy to zbiór zasad, które pomagają tworzyć bezpieczne i przyjazne środowisko w  szkołach, przedszkolach i innych placówkach działających na rzecz dzieci. Standardy stanowią ramy działania dla wszystkich pracowników</a:t>
            </a:r>
            <a:b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i osób zaangażowanych w działalność edukacyjną i opiekuńczą. </a:t>
            </a:r>
          </a:p>
          <a:p>
            <a:pPr marL="0" indent="0">
              <a:buNone/>
            </a:pPr>
            <a:endParaRPr lang="pl-PL" dirty="0">
              <a:latin typeface="Biome" panose="020B0503030204020804" pitchFamily="34" charset="0"/>
              <a:ea typeface="+mn-lt"/>
              <a:cs typeface="Biome" panose="020B0503030204020804" pitchFamily="34" charset="0"/>
            </a:endParaRPr>
          </a:p>
          <a:p>
            <a:pPr marL="0" indent="0" algn="r">
              <a:buNone/>
            </a:pPr>
            <a:r>
              <a:rPr lang="pl-PL" sz="1800" i="1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PODSTAWA PRAWNA: </a:t>
            </a:r>
          </a:p>
          <a:p>
            <a:pPr marL="0" indent="0" algn="r">
              <a:buNone/>
            </a:pPr>
            <a:r>
              <a:rPr lang="pl-PL" sz="18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Ustawa z 28 lipca 2023 r. zmieniająca Kodeks rodzinny i opiekuńczy</a:t>
            </a:r>
            <a:r>
              <a:rPr lang="pl-PL" sz="1800" dirty="0">
                <a:latin typeface="Times New Roman"/>
                <a:ea typeface="+mn-lt"/>
                <a:cs typeface="+mn-lt"/>
              </a:rPr>
              <a:t>.</a:t>
            </a:r>
            <a:endParaRPr lang="pl-PL" sz="1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082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192EA-72EB-BCD8-21AF-EB731964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KOMUNIKACJA I WSPÓŁPRACA JAKO KLUCZ DO BEZPIECZEŃSTWA DZIECI: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E6E12-DF08-F828-7ABF-52F3C7A7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8" y="2017643"/>
            <a:ext cx="11123790" cy="47409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Regularna i otwarta komunikacja między szkołą a rodzicami jest niezbędna.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Informowanie nas o wszelkich obawach lub problemach, które Państwa dzieci mogą napotykać, pozwala nam szybko reagować i zapewniać odpowiednie wsparcie.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Współpraca w takich obszarach, jak: uczestnictwo w spotkaniach szkolnych, warsztatach dla rodziców i innych inicjatywach szkolnych, wzmacnia nasze działania ochronne i przyczynia się do stworzenia bezpiecznego środowiska edukacyjnego.</a:t>
            </a:r>
          </a:p>
        </p:txBody>
      </p:sp>
    </p:spTree>
    <p:extLst>
      <p:ext uri="{BB962C8B-B14F-4D97-AF65-F5344CB8AC3E}">
        <p14:creationId xmlns:p14="http://schemas.microsoft.com/office/powerpoint/2010/main" val="38256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DE00D0-A207-CEB0-A74A-8048D68F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03" y="1610139"/>
            <a:ext cx="3476440" cy="46466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Przyjęcie standardów daje gwarancję, że instytucja dba o to,</a:t>
            </a:r>
            <a:b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by nie narażać małoletnich na ryzyko krzywdzenia, oraz że wprowadziła procedury, które pozwalają odpowiednio zareagować</a:t>
            </a:r>
            <a:b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 przypadku obaw</a:t>
            </a:r>
            <a:b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 dobro dziecka… </a:t>
            </a:r>
          </a:p>
          <a:p>
            <a:pPr marL="0" indent="0" algn="r">
              <a:buNone/>
            </a:pPr>
            <a:r>
              <a:rPr lang="pl-PL" sz="16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Fundacja Dajemy Dzieciom Siłę</a:t>
            </a:r>
          </a:p>
        </p:txBody>
      </p:sp>
      <p:pic>
        <p:nvPicPr>
          <p:cNvPr id="5" name="Obraz 4" descr="Obraz zawierający niebo, Ludzka twarz, osoba, małe dziecko&#10;&#10;Opis wygenerowany automatycznie">
            <a:extLst>
              <a:ext uri="{FF2B5EF4-FFF2-40B4-BE49-F238E27FC236}">
                <a16:creationId xmlns:a16="http://schemas.microsoft.com/office/drawing/2014/main" id="{6D50C073-01C0-E921-47EE-17AB0B6D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42" r="674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6ACA51D-FC2E-CB4F-BC4C-230FB40DC09A}"/>
              </a:ext>
            </a:extLst>
          </p:cNvPr>
          <p:cNvSpPr txBox="1"/>
          <p:nvPr/>
        </p:nvSpPr>
        <p:spPr>
          <a:xfrm>
            <a:off x="598603" y="824731"/>
            <a:ext cx="339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446947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743F1-7488-775B-5A87-4EAB48F9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94" y="734096"/>
            <a:ext cx="3570617" cy="1921773"/>
          </a:xfrm>
        </p:spPr>
        <p:txBody>
          <a:bodyPr>
            <a:normAutofit fontScale="90000"/>
          </a:bodyPr>
          <a:lstStyle/>
          <a:p>
            <a:r>
              <a:rPr lang="pl-PL" sz="2700" b="1" dirty="0">
                <a:solidFill>
                  <a:schemeClr val="bg1"/>
                </a:solidFill>
              </a:rPr>
              <a:t>Szkolny koordynator  </a:t>
            </a:r>
            <a:r>
              <a:rPr lang="pl-PL" sz="2200" dirty="0">
                <a:solidFill>
                  <a:schemeClr val="bg1"/>
                </a:solidFill>
                <a:effectLst/>
              </a:rPr>
              <a:t>„Standardów Ochrony Małoletnich” -</a:t>
            </a:r>
            <a:br>
              <a:rPr lang="pl-PL" sz="2200" dirty="0">
                <a:solidFill>
                  <a:schemeClr val="bg1"/>
                </a:solidFill>
                <a:effectLst/>
              </a:rPr>
            </a:br>
            <a:r>
              <a:rPr lang="pl-PL" b="1" i="0" dirty="0">
                <a:solidFill>
                  <a:srgbClr val="FFFF00"/>
                </a:solidFill>
                <a:effectLst/>
              </a:rPr>
              <a:t>Natalia Osowska </a:t>
            </a:r>
            <a:r>
              <a:rPr lang="pl-PL" sz="1800" i="0" dirty="0">
                <a:solidFill>
                  <a:srgbClr val="FFFF00"/>
                </a:solidFill>
                <a:effectLst/>
              </a:rPr>
              <a:t>(pedagog specjalny)</a:t>
            </a:r>
            <a:endParaRPr lang="pl-PL" sz="18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Obraz zawierający na wolnym powietrzu, niebo, drzewo, chmura&#10;&#10;Opis wygenerowany automatycznie">
            <a:extLst>
              <a:ext uri="{FF2B5EF4-FFF2-40B4-BE49-F238E27FC236}">
                <a16:creationId xmlns:a16="http://schemas.microsoft.com/office/drawing/2014/main" id="{C030BA89-B257-92D6-D444-E20646F2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243" y="1518116"/>
            <a:ext cx="7147663" cy="401272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E0FC22-BBA2-E556-652B-A5E18BE6C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836654"/>
            <a:ext cx="3300854" cy="30013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sz="2600" dirty="0">
                <a:latin typeface="+mj-lt"/>
              </a:rPr>
              <a:t>Pełna wersja</a:t>
            </a:r>
            <a:r>
              <a:rPr lang="pl-PL" sz="2600" dirty="0">
                <a:solidFill>
                  <a:schemeClr val="bg1"/>
                </a:solidFill>
                <a:effectLst/>
                <a:latin typeface="+mj-lt"/>
              </a:rPr>
              <a:t> „Standardów Ochrony Małoletnich” :</a:t>
            </a:r>
          </a:p>
          <a:p>
            <a:r>
              <a:rPr lang="pl-PL" sz="2400" b="1" dirty="0" err="1">
                <a:latin typeface="+mj-lt"/>
              </a:rPr>
              <a:t>https</a:t>
            </a:r>
            <a:r>
              <a:rPr lang="pl-PL" sz="2400" b="1" dirty="0">
                <a:latin typeface="+mj-lt"/>
              </a:rPr>
              <a:t>://sp14olsztyn.bip.gov.pl/dokumenty/standardy-ochrony-</a:t>
            </a:r>
            <a:r>
              <a:rPr lang="pl-PL" sz="2400" b="1" dirty="0" err="1">
                <a:latin typeface="+mj-lt"/>
              </a:rPr>
              <a:t>maloletnich.html</a:t>
            </a:r>
            <a:endParaRPr lang="pl-P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1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soba, paznokieć, palec, dłoń&#10;&#10;Opis wygenerowany automatycznie">
            <a:extLst>
              <a:ext uri="{FF2B5EF4-FFF2-40B4-BE49-F238E27FC236}">
                <a16:creationId xmlns:a16="http://schemas.microsoft.com/office/drawing/2014/main" id="{A068586B-8DE6-73E6-09A1-D3D20D9F0A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902" b="10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2967AF4-114A-BD35-5B8B-AB9DC1B2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25" y="1888436"/>
            <a:ext cx="10225530" cy="2174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 err="1">
                <a:solidFill>
                  <a:schemeClr val="tx1">
                    <a:lumMod val="9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Dziękujemy</a:t>
            </a:r>
            <a:r>
              <a:rPr lang="en-US" sz="6600" dirty="0">
                <a:solidFill>
                  <a:schemeClr val="tx1">
                    <a:lumMod val="9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za </a:t>
            </a:r>
            <a:r>
              <a:rPr lang="en-US" sz="6600" dirty="0" err="1">
                <a:solidFill>
                  <a:schemeClr val="tx1">
                    <a:lumMod val="9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uwagę</a:t>
            </a:r>
            <a:br>
              <a:rPr lang="en-US" sz="6600" dirty="0">
                <a:solidFill>
                  <a:schemeClr val="tx1">
                    <a:lumMod val="9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6600" dirty="0">
                <a:solidFill>
                  <a:schemeClr val="tx1">
                    <a:lumMod val="9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6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F346F4-6D4F-90AC-27F6-9518E8B7AC27}"/>
              </a:ext>
            </a:extLst>
          </p:cNvPr>
          <p:cNvSpPr txBox="1"/>
          <p:nvPr/>
        </p:nvSpPr>
        <p:spPr>
          <a:xfrm>
            <a:off x="-1" y="636104"/>
            <a:ext cx="4654295" cy="61026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 naszej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placówce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nie pracują osoby mogące zagrażać bezpieczeństwu dziecka,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wszyscy pracownicy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wiedzą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jak rozpoznawać symptomy krzywdzenia dziecka oraz jak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podejmować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interwencję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 przypadku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podejrzenia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że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dziecko jest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ofiarą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przemocy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 placówce lub w rodzinie,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wszystkie dzieci dowiadują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jak unikać zagrożeń 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kontaktach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z dorosłymi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rówieśnikami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–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realnym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świecie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oraz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w internecie,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wszystkie dzieci mają stały dostęp do informacji, gdzie szukać pomocy w trudnych sytuacjach życiowych,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rodzice dowiadują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jak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wychowywać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dziecko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bez przemocy i uczyć je zasad bezpieczeństwa.</a:t>
            </a:r>
          </a:p>
        </p:txBody>
      </p:sp>
      <p:pic>
        <p:nvPicPr>
          <p:cNvPr id="3" name="Obraz 2" descr="Obraz zawierający krzesło, meble, w pomieszczeniu, stół&#10;&#10;Opis wygenerowany automatycznie">
            <a:extLst>
              <a:ext uri="{FF2B5EF4-FFF2-40B4-BE49-F238E27FC236}">
                <a16:creationId xmlns:a16="http://schemas.microsoft.com/office/drawing/2014/main" id="{E1A7D4E1-075A-D29B-913C-6D0AAFE0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7" r="1627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78073-AB27-D511-99B0-83605A29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6504"/>
            <a:ext cx="11029616" cy="1188720"/>
          </a:xfrm>
        </p:spPr>
        <p:txBody>
          <a:bodyPr/>
          <a:lstStyle/>
          <a:p>
            <a:r>
              <a:rPr lang="pl-PL" dirty="0"/>
              <a:t>Odpowiedzialność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0C29B-0FFC-F18F-F84A-CA9F2422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2214"/>
            <a:ext cx="11029615" cy="4063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NASZA ROLA W OCHRONIE DZIECI:</a:t>
            </a:r>
            <a:r>
              <a:rPr lang="pl-PL" sz="2200" b="1" i="1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Jako nauczyciele, jesteśmy odpowiedzialni za identyfikowanie i reagowanie na wszelkie sygnały ostrzegawcze, które mogą wskazywać na problemy emocjonalne lub fizyczne naszych uczniów.</a:t>
            </a:r>
          </a:p>
          <a:p>
            <a:pPr marL="0" indent="0" algn="ctr">
              <a:buNone/>
            </a:pPr>
            <a:r>
              <a:rPr lang="pl-PL" sz="22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Nasza rola nie ogranicza się tylko do nauczania, ale obejmuje również ochronę i dbałość o dobrostan każdego dziecka.</a:t>
            </a:r>
            <a:endParaRPr lang="pl-PL" sz="22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98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917DB-CFDD-1BE6-0FCC-3E9619AC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Zaangażowanie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A64EB-E3BB-B795-6006-50BBEA1B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ZAANGAŻOWANIE I CZUJNOŚĆ: </a:t>
            </a:r>
            <a:endParaRPr lang="pl-PL" sz="2400" b="1" i="1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 algn="ctr">
              <a:buNone/>
            </a:pPr>
            <a:r>
              <a:rPr lang="pl-PL" sz="26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Nasze zaangażowanie w tworzenie bezpiecznego środowiska szkolnego oraz ciągła czujność są kluczowe dla zapewnienia bezpieczeństwa dzieci.</a:t>
            </a:r>
          </a:p>
          <a:p>
            <a:pPr marL="0" indent="0" algn="ctr">
              <a:buNone/>
            </a:pPr>
            <a:r>
              <a:rPr lang="pl-PL" sz="26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W naszej pracy kierujemy się zasadą, że zapobieganie jest równie ważne,</a:t>
            </a:r>
            <a:br>
              <a:rPr lang="pl-PL" sz="26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</a:br>
            <a:r>
              <a:rPr lang="pl-PL" sz="26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jak reagowanie na już zaistniałe sytuacje. </a:t>
            </a:r>
          </a:p>
          <a:p>
            <a:pPr marL="0" indent="0" algn="ctr">
              <a:buNone/>
            </a:pPr>
            <a:r>
              <a:rPr lang="pl-PL" sz="26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Wspieramy się wzajemnie w utrzymaniu środowiska, w którym każdy uczeń czuje się bezpiecznie.</a:t>
            </a:r>
            <a:endParaRPr lang="pl-PL" sz="26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6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013752-76C9-7D42-731D-359854D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pPr algn="ctr"/>
            <a:r>
              <a:rPr lang="pl-PL" sz="3700" dirty="0"/>
              <a:t>Szkolenie</a:t>
            </a:r>
            <a:br>
              <a:rPr lang="pl-PL" sz="3700" dirty="0"/>
            </a:br>
            <a:r>
              <a:rPr lang="pl-PL" sz="3700" dirty="0"/>
              <a:t>i edukacja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43B776-3C4F-E906-F1F8-98036EEB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221121"/>
            <a:ext cx="4412973" cy="3634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Szkolimy się, aby zawsze być przygotowanym na ochronę naszych uczniów.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Szczególny nacisk pragniemy położyć na identyfikację sygnałów ostrzegawczych</a:t>
            </a:r>
            <a:br>
              <a:rPr lang="pl-PL" sz="24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</a:br>
            <a:r>
              <a:rPr lang="pl-PL" sz="2400" dirty="0">
                <a:latin typeface="Biome" panose="020B0503030204020804" pitchFamily="34" charset="0"/>
                <a:ea typeface="+mn-lt"/>
                <a:cs typeface="Biome" panose="020B0503030204020804" pitchFamily="34" charset="0"/>
              </a:rPr>
              <a:t>i właściwe reagowanie.</a:t>
            </a:r>
            <a:endParaRPr lang="pl-PL" sz="24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8" name="Obraz 7" descr="Obraz zawierający szczotka, Kosmetyka, pędzel malarski, narzędzie&#10;&#10;Opis wygenerowany automatycznie">
            <a:extLst>
              <a:ext uri="{FF2B5EF4-FFF2-40B4-BE49-F238E27FC236}">
                <a16:creationId xmlns:a16="http://schemas.microsoft.com/office/drawing/2014/main" id="{78B280E9-EFC6-135C-D651-B8DBCA0D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3" r="24321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zapewniające bezpieczną relację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SZACUNEK I GODNOŚĆ: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Wszystkie nasze interakcje z uczniami są oparte na wzajemnym szacunku. Dążymy do tego, by każdy uczeń czuł się wysłuchany, zrozumiany i szanowany.</a:t>
            </a:r>
          </a:p>
        </p:txBody>
      </p:sp>
    </p:spTree>
    <p:extLst>
      <p:ext uri="{BB962C8B-B14F-4D97-AF65-F5344CB8AC3E}">
        <p14:creationId xmlns:p14="http://schemas.microsoft.com/office/powerpoint/2010/main" val="382673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zapewniające bezpieczną relację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97706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>
                <a:latin typeface="Biome" panose="020B0503030204020804" pitchFamily="34" charset="0"/>
                <a:cs typeface="Biome" panose="020B0503030204020804" pitchFamily="34" charset="0"/>
              </a:rPr>
              <a:t>PROFESJONALNE GRANICE: 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Jako nauczyciele i personel szkolny, utrzymujemy profesjonalne granice w naszych relacjach z uczniami. Oznacza to unikanie tworzenia zbyt osobistych relacji i zachowanie neutralności w naszych komentarzach i opiniach.</a:t>
            </a:r>
          </a:p>
          <a:p>
            <a:pPr marL="0" indent="0" algn="ctr">
              <a:buNone/>
            </a:pP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Wyznaczamy i przestrzegamy wyznaczonych granic fizycznych</a:t>
            </a:r>
            <a:b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400" dirty="0">
                <a:latin typeface="Biome" panose="020B0503030204020804" pitchFamily="34" charset="0"/>
                <a:cs typeface="Biome" panose="020B0503030204020804" pitchFamily="34" charset="0"/>
              </a:rPr>
              <a:t>i emocjonalnych w kontakcie z małoletnimi.</a:t>
            </a:r>
          </a:p>
        </p:txBody>
      </p:sp>
    </p:spTree>
    <p:extLst>
      <p:ext uri="{BB962C8B-B14F-4D97-AF65-F5344CB8AC3E}">
        <p14:creationId xmlns:p14="http://schemas.microsoft.com/office/powerpoint/2010/main" val="70305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21E849-9F82-B2B4-8457-F2B7FB0D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 sz="2400" dirty="0"/>
              <a:t>Zasady zapewniające bezpieczną relację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82722-D55C-CB8E-CC95-C944B94D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5" y="2177579"/>
            <a:ext cx="3568661" cy="36344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i="1" dirty="0">
                <a:latin typeface="Biome" panose="020B0503030204020804" pitchFamily="34" charset="0"/>
                <a:cs typeface="Biome" panose="020B0503030204020804" pitchFamily="34" charset="0"/>
              </a:rPr>
              <a:t>BEZPIECZNE ŚRODOWISKO: </a:t>
            </a:r>
          </a:p>
          <a:p>
            <a:pPr marL="0" indent="0" algn="ctr">
              <a:buNone/>
            </a:pP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Stale pracujemy nad tworzeniem środowiska, w którym każdy uczeń czuje się bezpiecznie, zarówno fizycznie,</a:t>
            </a:r>
            <a:b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l-PL" sz="2200" dirty="0">
                <a:latin typeface="Biome" panose="020B0503030204020804" pitchFamily="34" charset="0"/>
                <a:cs typeface="Biome" panose="020B0503030204020804" pitchFamily="34" charset="0"/>
              </a:rPr>
              <a:t>jak i emocjonalnie.</a:t>
            </a:r>
          </a:p>
        </p:txBody>
      </p:sp>
      <p:pic>
        <p:nvPicPr>
          <p:cNvPr id="5" name="Obraz 4" descr="Obraz zawierający plac zabaw, na wolnym powietrzu, ziemia, Sprzęt do zabawy na zewnątrz&#10;&#10;Opis wygenerowany automatycznie">
            <a:extLst>
              <a:ext uri="{FF2B5EF4-FFF2-40B4-BE49-F238E27FC236}">
                <a16:creationId xmlns:a16="http://schemas.microsoft.com/office/drawing/2014/main" id="{38362882-E151-5609-49F8-F7291754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4E8E2"/>
      </a:lt2>
      <a:accent1>
        <a:srgbClr val="C17CE0"/>
      </a:accent1>
      <a:accent2>
        <a:srgbClr val="8160D9"/>
      </a:accent2>
      <a:accent3>
        <a:srgbClr val="7C8AE0"/>
      </a:accent3>
      <a:accent4>
        <a:srgbClr val="60A3D9"/>
      </a:accent4>
      <a:accent5>
        <a:srgbClr val="5AB0B2"/>
      </a:accent5>
      <a:accent6>
        <a:srgbClr val="50B68E"/>
      </a:accent6>
      <a:hlink>
        <a:srgbClr val="678E56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1531</TotalTime>
  <Words>955</Words>
  <Application>Microsoft Macintosh PowerPoint</Application>
  <PresentationFormat>Panoramiczny</PresentationFormat>
  <Paragraphs>82</Paragraphs>
  <Slides>23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Biome</vt:lpstr>
      <vt:lpstr>Calibri</vt:lpstr>
      <vt:lpstr>Gill Sans MT</vt:lpstr>
      <vt:lpstr>Times New Roman</vt:lpstr>
      <vt:lpstr>Univers</vt:lpstr>
      <vt:lpstr>Univers Condensed</vt:lpstr>
      <vt:lpstr>Wingdings</vt:lpstr>
      <vt:lpstr>Wingdings 2</vt:lpstr>
      <vt:lpstr>DividendVTI</vt:lpstr>
      <vt:lpstr>Standardy ochrony małoletnich </vt:lpstr>
      <vt:lpstr>WPROWADZENIE </vt:lpstr>
      <vt:lpstr>Prezentacja programu PowerPoint</vt:lpstr>
      <vt:lpstr>Odpowiedzialność </vt:lpstr>
      <vt:lpstr>Zaangażowanie </vt:lpstr>
      <vt:lpstr>Szkolenie i edukacja </vt:lpstr>
      <vt:lpstr>Zasady zapewniające bezpieczną relację </vt:lpstr>
      <vt:lpstr>Zasady zapewniające bezpieczną relację </vt:lpstr>
      <vt:lpstr>Zasady zapewniające bezpieczną relację </vt:lpstr>
      <vt:lpstr>Dozwolone zachowania  </vt:lpstr>
      <vt:lpstr>dozwolone  zachowania </vt:lpstr>
      <vt:lpstr>niedozwolone  zachowania </vt:lpstr>
      <vt:lpstr>niedozwolone  zachowania </vt:lpstr>
      <vt:lpstr>niedozwolone  zachowania </vt:lpstr>
      <vt:lpstr>Wdrażanie i nadzór  </vt:lpstr>
      <vt:lpstr>PROCEDURY INTERWENCJI </vt:lpstr>
      <vt:lpstr>PROCEDURY INTERWENCJI </vt:lpstr>
      <vt:lpstr>ROLA RODZICA </vt:lpstr>
      <vt:lpstr>Jak Państwa zaangażowanie wzmacnia nasze działania ochronne: </vt:lpstr>
      <vt:lpstr>KOMUNIKACJA I WSPÓŁPRACA JAKO KLUCZ DO BEZPIECZEŃSTWA DZIECI:</vt:lpstr>
      <vt:lpstr>Prezentacja programu PowerPoint</vt:lpstr>
      <vt:lpstr>Szkolny koordynator  „Standardów Ochrony Małoletnich” - Natalia Osowska (pedagog specjalny)</vt:lpstr>
      <vt:lpstr>Dziękujemy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Paulina Wiergowska</dc:creator>
  <cp:lastModifiedBy>Tomasz Mituniewicz</cp:lastModifiedBy>
  <cp:revision>149</cp:revision>
  <dcterms:created xsi:type="dcterms:W3CDTF">2024-09-07T08:53:59Z</dcterms:created>
  <dcterms:modified xsi:type="dcterms:W3CDTF">2024-09-08T13:15:00Z</dcterms:modified>
</cp:coreProperties>
</file>